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Josefin Sans Bold" charset="1" panose="00000800000000000000"/>
      <p:regular r:id="rId38"/>
    </p:embeddedFont>
    <p:embeddedFont>
      <p:font typeface="Josefin Sans Semi-Bold" charset="1" panose="00000700000000000000"/>
      <p:regular r:id="rId39"/>
    </p:embeddedFont>
    <p:embeddedFont>
      <p:font typeface="Poppins Bold" charset="1" panose="00000800000000000000"/>
      <p:regular r:id="rId40"/>
    </p:embeddedFont>
    <p:embeddedFont>
      <p:font typeface="Poppins" charset="1" panose="00000500000000000000"/>
      <p:regular r:id="rId41"/>
    </p:embeddedFont>
    <p:embeddedFont>
      <p:font typeface="Josefin Sans" charset="1" panose="00000500000000000000"/>
      <p:regular r:id="rId42"/>
    </p:embeddedFont>
    <p:embeddedFont>
      <p:font typeface="芫荽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https://openapi.api.cnyes.com/swagger-ui.html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25968" y="-2327794"/>
            <a:ext cx="4143256" cy="5567762"/>
          </a:xfrm>
          <a:custGeom>
            <a:avLst/>
            <a:gdLst/>
            <a:ahLst/>
            <a:cxnLst/>
            <a:rect r="r" b="b" t="t" l="l"/>
            <a:pathLst>
              <a:path h="5567762" w="4143256">
                <a:moveTo>
                  <a:pt x="0" y="0"/>
                </a:moveTo>
                <a:lnTo>
                  <a:pt x="4143255" y="0"/>
                </a:lnTo>
                <a:lnTo>
                  <a:pt x="4143255" y="5567763"/>
                </a:lnTo>
                <a:lnTo>
                  <a:pt x="0" y="556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0274" y="1028700"/>
            <a:ext cx="8209026" cy="8229600"/>
          </a:xfrm>
          <a:custGeom>
            <a:avLst/>
            <a:gdLst/>
            <a:ahLst/>
            <a:cxnLst/>
            <a:rect r="r" b="b" t="t" l="l"/>
            <a:pathLst>
              <a:path h="8229600" w="8209026">
                <a:moveTo>
                  <a:pt x="0" y="0"/>
                </a:moveTo>
                <a:lnTo>
                  <a:pt x="8209026" y="0"/>
                </a:lnTo>
                <a:lnTo>
                  <a:pt x="8209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08563">
            <a:off x="58085" y="5697886"/>
            <a:ext cx="5070470" cy="6813766"/>
          </a:xfrm>
          <a:custGeom>
            <a:avLst/>
            <a:gdLst/>
            <a:ahLst/>
            <a:cxnLst/>
            <a:rect r="r" b="b" t="t" l="l"/>
            <a:pathLst>
              <a:path h="6813766" w="5070470">
                <a:moveTo>
                  <a:pt x="0" y="0"/>
                </a:moveTo>
                <a:lnTo>
                  <a:pt x="5070470" y="0"/>
                </a:lnTo>
                <a:lnTo>
                  <a:pt x="5070470" y="6813765"/>
                </a:lnTo>
                <a:lnTo>
                  <a:pt x="0" y="6813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56987" y="9910763"/>
            <a:ext cx="14392154" cy="832832"/>
            <a:chOff x="0" y="0"/>
            <a:chExt cx="3790526" cy="219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90526" cy="219347"/>
            </a:xfrm>
            <a:custGeom>
              <a:avLst/>
              <a:gdLst/>
              <a:ahLst/>
              <a:cxnLst/>
              <a:rect r="r" b="b" t="t" l="l"/>
              <a:pathLst>
                <a:path h="219347" w="3790526">
                  <a:moveTo>
                    <a:pt x="0" y="0"/>
                  </a:moveTo>
                  <a:lnTo>
                    <a:pt x="3790526" y="0"/>
                  </a:lnTo>
                  <a:lnTo>
                    <a:pt x="3790526" y="219347"/>
                  </a:lnTo>
                  <a:lnTo>
                    <a:pt x="0" y="2193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90526" cy="286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68612" cy="1086941"/>
            <a:chOff x="0" y="0"/>
            <a:chExt cx="1334943" cy="286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943" cy="286273"/>
            </a:xfrm>
            <a:custGeom>
              <a:avLst/>
              <a:gdLst/>
              <a:ahLst/>
              <a:cxnLst/>
              <a:rect r="r" b="b" t="t" l="l"/>
              <a:pathLst>
                <a:path h="286273" w="1334943">
                  <a:moveTo>
                    <a:pt x="0" y="0"/>
                  </a:moveTo>
                  <a:lnTo>
                    <a:pt x="1334943" y="0"/>
                  </a:lnTo>
                  <a:lnTo>
                    <a:pt x="1334943" y="286273"/>
                  </a:lnTo>
                  <a:lnTo>
                    <a:pt x="0" y="286273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4943" cy="352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34656"/>
            <a:ext cx="10132957" cy="4125278"/>
            <a:chOff x="0" y="0"/>
            <a:chExt cx="13510609" cy="55003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66700"/>
              <a:ext cx="13510609" cy="438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00"/>
                </a:lnSpc>
              </a:pPr>
              <a:r>
                <a:rPr lang="en-US" sz="9000">
                  <a:solidFill>
                    <a:srgbClr val="000000"/>
                  </a:solidFill>
                  <a:ea typeface="Josefin Sans Bold"/>
                </a:rPr>
                <a:t>商用計算機</a:t>
              </a:r>
            </a:p>
            <a:p>
              <a:pPr algn="l">
                <a:lnSpc>
                  <a:spcPts val="13500"/>
                </a:lnSpc>
              </a:pPr>
              <a:r>
                <a:rPr lang="en-US" sz="9000">
                  <a:solidFill>
                    <a:srgbClr val="000000"/>
                  </a:solidFill>
                  <a:ea typeface="Josefin Sans Bold"/>
                </a:rPr>
                <a:t>程式與演算法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383829"/>
              <a:ext cx="8600722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Josefin Sans Semi-Bold"/>
                </a:rPr>
                <a:t>Final Project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695715" y="9730581"/>
            <a:ext cx="256358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2024/2-2024/6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9417" y="8154676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0" y="0"/>
                </a:lnTo>
                <a:lnTo>
                  <a:pt x="5411440" y="2665135"/>
                </a:lnTo>
                <a:lnTo>
                  <a:pt x="0" y="2665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909048"/>
            <a:chOff x="0" y="0"/>
            <a:chExt cx="3746942" cy="239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39420"/>
            </a:xfrm>
            <a:custGeom>
              <a:avLst/>
              <a:gdLst/>
              <a:ahLst/>
              <a:cxnLst/>
              <a:rect r="r" b="b" t="t" l="l"/>
              <a:pathLst>
                <a:path h="239420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39420"/>
                  </a:lnTo>
                  <a:lnTo>
                    <a:pt x="0" y="2394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3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08437" cy="1071897"/>
            <a:chOff x="0" y="0"/>
            <a:chExt cx="1319094" cy="282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9094" cy="282310"/>
            </a:xfrm>
            <a:custGeom>
              <a:avLst/>
              <a:gdLst/>
              <a:ahLst/>
              <a:cxnLst/>
              <a:rect r="r" b="b" t="t" l="l"/>
              <a:pathLst>
                <a:path h="282310" w="1319094">
                  <a:moveTo>
                    <a:pt x="0" y="0"/>
                  </a:moveTo>
                  <a:lnTo>
                    <a:pt x="1319094" y="0"/>
                  </a:lnTo>
                  <a:lnTo>
                    <a:pt x="1319094" y="282310"/>
                  </a:lnTo>
                  <a:lnTo>
                    <a:pt x="0" y="28231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19094" cy="348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8233030" cy="8229600"/>
          </a:xfrm>
          <a:custGeom>
            <a:avLst/>
            <a:gdLst/>
            <a:ahLst/>
            <a:cxnLst/>
            <a:rect r="r" b="b" t="t" l="l"/>
            <a:pathLst>
              <a:path h="8229600" w="8233030">
                <a:moveTo>
                  <a:pt x="0" y="0"/>
                </a:moveTo>
                <a:lnTo>
                  <a:pt x="8233030" y="0"/>
                </a:lnTo>
                <a:lnTo>
                  <a:pt x="82330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7672" y="-2510622"/>
            <a:ext cx="4143256" cy="5567762"/>
          </a:xfrm>
          <a:custGeom>
            <a:avLst/>
            <a:gdLst/>
            <a:ahLst/>
            <a:cxnLst/>
            <a:rect r="r" b="b" t="t" l="l"/>
            <a:pathLst>
              <a:path h="5567762" w="4143256">
                <a:moveTo>
                  <a:pt x="0" y="0"/>
                </a:moveTo>
                <a:lnTo>
                  <a:pt x="4143256" y="0"/>
                </a:lnTo>
                <a:lnTo>
                  <a:pt x="4143256" y="5567762"/>
                </a:lnTo>
                <a:lnTo>
                  <a:pt x="0" y="5567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73631">
            <a:off x="10805451" y="650601"/>
            <a:ext cx="1447975" cy="1254308"/>
          </a:xfrm>
          <a:custGeom>
            <a:avLst/>
            <a:gdLst/>
            <a:ahLst/>
            <a:cxnLst/>
            <a:rect r="r" b="b" t="t" l="l"/>
            <a:pathLst>
              <a:path h="1254308" w="1447975">
                <a:moveTo>
                  <a:pt x="0" y="0"/>
                </a:moveTo>
                <a:lnTo>
                  <a:pt x="1447975" y="0"/>
                </a:lnTo>
                <a:lnTo>
                  <a:pt x="1447975" y="1254309"/>
                </a:lnTo>
                <a:lnTo>
                  <a:pt x="0" y="1254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50279" y="2808452"/>
            <a:ext cx="7969778" cy="4708524"/>
            <a:chOff x="0" y="0"/>
            <a:chExt cx="10626371" cy="62780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71450"/>
              <a:ext cx="10626371" cy="5577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Josefin Sans Bold"/>
                </a:rPr>
                <a:t>March Machine Learning Mania 2024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339291"/>
              <a:ext cx="10278363" cy="938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</a:rPr>
                <a:t>https://www.kaggle.com/competitions/march-machine-learning-mania-2024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9417" y="8154676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0" y="0"/>
                </a:lnTo>
                <a:lnTo>
                  <a:pt x="5411440" y="2665135"/>
                </a:lnTo>
                <a:lnTo>
                  <a:pt x="0" y="2665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909048"/>
            <a:chOff x="0" y="0"/>
            <a:chExt cx="3746942" cy="239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39420"/>
            </a:xfrm>
            <a:custGeom>
              <a:avLst/>
              <a:gdLst/>
              <a:ahLst/>
              <a:cxnLst/>
              <a:rect r="r" b="b" t="t" l="l"/>
              <a:pathLst>
                <a:path h="239420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39420"/>
                  </a:lnTo>
                  <a:lnTo>
                    <a:pt x="0" y="2394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3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08437" cy="1071897"/>
            <a:chOff x="0" y="0"/>
            <a:chExt cx="1319094" cy="282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9094" cy="282310"/>
            </a:xfrm>
            <a:custGeom>
              <a:avLst/>
              <a:gdLst/>
              <a:ahLst/>
              <a:cxnLst/>
              <a:rect r="r" b="b" t="t" l="l"/>
              <a:pathLst>
                <a:path h="282310" w="1319094">
                  <a:moveTo>
                    <a:pt x="0" y="0"/>
                  </a:moveTo>
                  <a:lnTo>
                    <a:pt x="1319094" y="0"/>
                  </a:lnTo>
                  <a:lnTo>
                    <a:pt x="1319094" y="282310"/>
                  </a:lnTo>
                  <a:lnTo>
                    <a:pt x="0" y="28231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19094" cy="348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87672" y="-2510622"/>
            <a:ext cx="4143256" cy="5567762"/>
          </a:xfrm>
          <a:custGeom>
            <a:avLst/>
            <a:gdLst/>
            <a:ahLst/>
            <a:cxnLst/>
            <a:rect r="r" b="b" t="t" l="l"/>
            <a:pathLst>
              <a:path h="5567762" w="4143256">
                <a:moveTo>
                  <a:pt x="0" y="0"/>
                </a:moveTo>
                <a:lnTo>
                  <a:pt x="4143256" y="0"/>
                </a:lnTo>
                <a:lnTo>
                  <a:pt x="4143256" y="5567762"/>
                </a:lnTo>
                <a:lnTo>
                  <a:pt x="0" y="556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73631">
            <a:off x="10805451" y="650601"/>
            <a:ext cx="1447975" cy="1254308"/>
          </a:xfrm>
          <a:custGeom>
            <a:avLst/>
            <a:gdLst/>
            <a:ahLst/>
            <a:cxnLst/>
            <a:rect r="r" b="b" t="t" l="l"/>
            <a:pathLst>
              <a:path h="1254308" w="1447975">
                <a:moveTo>
                  <a:pt x="0" y="0"/>
                </a:moveTo>
                <a:lnTo>
                  <a:pt x="1447975" y="0"/>
                </a:lnTo>
                <a:lnTo>
                  <a:pt x="1447975" y="1254309"/>
                </a:lnTo>
                <a:lnTo>
                  <a:pt x="0" y="125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734" y="1650482"/>
            <a:ext cx="14980532" cy="6986035"/>
          </a:xfrm>
          <a:custGeom>
            <a:avLst/>
            <a:gdLst/>
            <a:ahLst/>
            <a:cxnLst/>
            <a:rect r="r" b="b" t="t" l="l"/>
            <a:pathLst>
              <a:path h="6986035" w="14980532">
                <a:moveTo>
                  <a:pt x="0" y="0"/>
                </a:moveTo>
                <a:lnTo>
                  <a:pt x="14980532" y="0"/>
                </a:lnTo>
                <a:lnTo>
                  <a:pt x="14980532" y="6986036"/>
                </a:lnTo>
                <a:lnTo>
                  <a:pt x="0" y="6986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9417" y="8154676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0" y="0"/>
                </a:lnTo>
                <a:lnTo>
                  <a:pt x="5411440" y="2665135"/>
                </a:lnTo>
                <a:lnTo>
                  <a:pt x="0" y="2665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909048"/>
            <a:chOff x="0" y="0"/>
            <a:chExt cx="3746942" cy="239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39420"/>
            </a:xfrm>
            <a:custGeom>
              <a:avLst/>
              <a:gdLst/>
              <a:ahLst/>
              <a:cxnLst/>
              <a:rect r="r" b="b" t="t" l="l"/>
              <a:pathLst>
                <a:path h="239420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39420"/>
                  </a:lnTo>
                  <a:lnTo>
                    <a:pt x="0" y="2394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306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08437" cy="1071897"/>
            <a:chOff x="0" y="0"/>
            <a:chExt cx="1319094" cy="282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9094" cy="282310"/>
            </a:xfrm>
            <a:custGeom>
              <a:avLst/>
              <a:gdLst/>
              <a:ahLst/>
              <a:cxnLst/>
              <a:rect r="r" b="b" t="t" l="l"/>
              <a:pathLst>
                <a:path h="282310" w="1319094">
                  <a:moveTo>
                    <a:pt x="0" y="0"/>
                  </a:moveTo>
                  <a:lnTo>
                    <a:pt x="1319094" y="0"/>
                  </a:lnTo>
                  <a:lnTo>
                    <a:pt x="1319094" y="282310"/>
                  </a:lnTo>
                  <a:lnTo>
                    <a:pt x="0" y="28231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19094" cy="348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87672" y="-2510622"/>
            <a:ext cx="4143256" cy="5567762"/>
          </a:xfrm>
          <a:custGeom>
            <a:avLst/>
            <a:gdLst/>
            <a:ahLst/>
            <a:cxnLst/>
            <a:rect r="r" b="b" t="t" l="l"/>
            <a:pathLst>
              <a:path h="5567762" w="4143256">
                <a:moveTo>
                  <a:pt x="0" y="0"/>
                </a:moveTo>
                <a:lnTo>
                  <a:pt x="4143256" y="0"/>
                </a:lnTo>
                <a:lnTo>
                  <a:pt x="4143256" y="5567762"/>
                </a:lnTo>
                <a:lnTo>
                  <a:pt x="0" y="556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73631">
            <a:off x="10805451" y="650601"/>
            <a:ext cx="1447975" cy="1254308"/>
          </a:xfrm>
          <a:custGeom>
            <a:avLst/>
            <a:gdLst/>
            <a:ahLst/>
            <a:cxnLst/>
            <a:rect r="r" b="b" t="t" l="l"/>
            <a:pathLst>
              <a:path h="1254308" w="1447975">
                <a:moveTo>
                  <a:pt x="0" y="0"/>
                </a:moveTo>
                <a:lnTo>
                  <a:pt x="1447975" y="0"/>
                </a:lnTo>
                <a:lnTo>
                  <a:pt x="1447975" y="1254309"/>
                </a:lnTo>
                <a:lnTo>
                  <a:pt x="0" y="125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9785" y="1648965"/>
            <a:ext cx="15428429" cy="7329139"/>
          </a:xfrm>
          <a:custGeom>
            <a:avLst/>
            <a:gdLst/>
            <a:ahLst/>
            <a:cxnLst/>
            <a:rect r="r" b="b" t="t" l="l"/>
            <a:pathLst>
              <a:path h="7329139" w="15428429">
                <a:moveTo>
                  <a:pt x="0" y="0"/>
                </a:moveTo>
                <a:lnTo>
                  <a:pt x="15428430" y="0"/>
                </a:lnTo>
                <a:lnTo>
                  <a:pt x="15428430" y="7329139"/>
                </a:lnTo>
                <a:lnTo>
                  <a:pt x="0" y="7329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13633" y="5038094"/>
            <a:ext cx="12044582" cy="2017916"/>
            <a:chOff x="0" y="0"/>
            <a:chExt cx="3172236" cy="531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2236" cy="531468"/>
            </a:xfrm>
            <a:custGeom>
              <a:avLst/>
              <a:gdLst/>
              <a:ahLst/>
              <a:cxnLst/>
              <a:rect r="r" b="b" t="t" l="l"/>
              <a:pathLst>
                <a:path h="531468" w="3172236">
                  <a:moveTo>
                    <a:pt x="6428" y="0"/>
                  </a:moveTo>
                  <a:lnTo>
                    <a:pt x="3165808" y="0"/>
                  </a:lnTo>
                  <a:cubicBezTo>
                    <a:pt x="3169358" y="0"/>
                    <a:pt x="3172236" y="2878"/>
                    <a:pt x="3172236" y="6428"/>
                  </a:cubicBezTo>
                  <a:lnTo>
                    <a:pt x="3172236" y="525040"/>
                  </a:lnTo>
                  <a:cubicBezTo>
                    <a:pt x="3172236" y="528590"/>
                    <a:pt x="3169358" y="531468"/>
                    <a:pt x="3165808" y="531468"/>
                  </a:cubicBezTo>
                  <a:lnTo>
                    <a:pt x="6428" y="531468"/>
                  </a:lnTo>
                  <a:cubicBezTo>
                    <a:pt x="2878" y="531468"/>
                    <a:pt x="0" y="528590"/>
                    <a:pt x="0" y="525040"/>
                  </a:cubicBezTo>
                  <a:lnTo>
                    <a:pt x="0" y="6428"/>
                  </a:lnTo>
                  <a:cubicBezTo>
                    <a:pt x="0" y="2878"/>
                    <a:pt x="2878" y="0"/>
                    <a:pt x="6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3172236" cy="598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5992" y="56530"/>
            <a:ext cx="14585340" cy="142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</a:rPr>
              <a:t>SVM、Decision Tree、XGboost、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</a:rPr>
              <a:t>linear regression、logistic regression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58027" y="1904321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6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6" y="6478358"/>
                </a:lnTo>
                <a:lnTo>
                  <a:pt x="9371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28966" y="3043817"/>
            <a:ext cx="6630069" cy="33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04. </a:t>
            </a:r>
          </a:p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ea typeface="Josefin Sans Bold"/>
              </a:rPr>
              <a:t>主題內容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1855" y="9910762"/>
            <a:ext cx="15712872" cy="777478"/>
            <a:chOff x="0" y="0"/>
            <a:chExt cx="4138370" cy="2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8369" cy="204768"/>
            </a:xfrm>
            <a:custGeom>
              <a:avLst/>
              <a:gdLst/>
              <a:ahLst/>
              <a:cxnLst/>
              <a:rect r="r" b="b" t="t" l="l"/>
              <a:pathLst>
                <a:path h="204768" w="4138369">
                  <a:moveTo>
                    <a:pt x="0" y="0"/>
                  </a:moveTo>
                  <a:lnTo>
                    <a:pt x="4138369" y="0"/>
                  </a:lnTo>
                  <a:lnTo>
                    <a:pt x="4138369" y="204768"/>
                  </a:lnTo>
                  <a:lnTo>
                    <a:pt x="0" y="204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38370" cy="27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35168" y="9656653"/>
            <a:ext cx="4752691" cy="876327"/>
            <a:chOff x="0" y="0"/>
            <a:chExt cx="1251737" cy="230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737" cy="230802"/>
            </a:xfrm>
            <a:custGeom>
              <a:avLst/>
              <a:gdLst/>
              <a:ahLst/>
              <a:cxnLst/>
              <a:rect r="r" b="b" t="t" l="l"/>
              <a:pathLst>
                <a:path h="230802" w="1251737">
                  <a:moveTo>
                    <a:pt x="0" y="0"/>
                  </a:moveTo>
                  <a:lnTo>
                    <a:pt x="1251737" y="0"/>
                  </a:lnTo>
                  <a:lnTo>
                    <a:pt x="1251737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51737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12395" y="2583493"/>
            <a:ext cx="4982239" cy="5120014"/>
            <a:chOff x="0" y="0"/>
            <a:chExt cx="6642986" cy="6826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true" flipV="false" rot="0">
              <a:off x="2443240" y="1181416"/>
              <a:ext cx="2012220" cy="2012220"/>
            </a:xfrm>
            <a:custGeom>
              <a:avLst/>
              <a:gdLst/>
              <a:ahLst/>
              <a:cxnLst/>
              <a:rect r="r" b="b" t="t" l="l"/>
              <a:pathLst>
                <a:path h="2012220" w="2012220">
                  <a:moveTo>
                    <a:pt x="2012220" y="0"/>
                  </a:moveTo>
                  <a:lnTo>
                    <a:pt x="0" y="0"/>
                  </a:lnTo>
                  <a:lnTo>
                    <a:pt x="0" y="2012220"/>
                  </a:lnTo>
                  <a:lnTo>
                    <a:pt x="2012220" y="2012220"/>
                  </a:lnTo>
                  <a:lnTo>
                    <a:pt x="201222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48856" y="3502970"/>
              <a:ext cx="5407310" cy="240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存股股票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程式分析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93366" y="2583493"/>
            <a:ext cx="4982239" cy="5120014"/>
            <a:chOff x="0" y="0"/>
            <a:chExt cx="6642986" cy="68266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15571" y="1181416"/>
              <a:ext cx="1873880" cy="2012220"/>
            </a:xfrm>
            <a:custGeom>
              <a:avLst/>
              <a:gdLst/>
              <a:ahLst/>
              <a:cxnLst/>
              <a:rect r="r" b="b" t="t" l="l"/>
              <a:pathLst>
                <a:path h="2012220" w="1873880">
                  <a:moveTo>
                    <a:pt x="0" y="0"/>
                  </a:moveTo>
                  <a:lnTo>
                    <a:pt x="1873880" y="0"/>
                  </a:lnTo>
                  <a:lnTo>
                    <a:pt x="1873880" y="2012220"/>
                  </a:lnTo>
                  <a:lnTo>
                    <a:pt x="0" y="2012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48856" y="4118920"/>
              <a:ext cx="5407310" cy="1170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預測飆股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93" t="0" r="-16018" b="-208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4716" y="4018435"/>
            <a:ext cx="13210623" cy="3736299"/>
            <a:chOff x="0" y="0"/>
            <a:chExt cx="3479341" cy="984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9341" cy="984046"/>
            </a:xfrm>
            <a:custGeom>
              <a:avLst/>
              <a:gdLst/>
              <a:ahLst/>
              <a:cxnLst/>
              <a:rect r="r" b="b" t="t" l="l"/>
              <a:pathLst>
                <a:path h="984046" w="3479341">
                  <a:moveTo>
                    <a:pt x="5860" y="0"/>
                  </a:moveTo>
                  <a:lnTo>
                    <a:pt x="3473481" y="0"/>
                  </a:lnTo>
                  <a:cubicBezTo>
                    <a:pt x="3475035" y="0"/>
                    <a:pt x="3476526" y="617"/>
                    <a:pt x="3477625" y="1716"/>
                  </a:cubicBezTo>
                  <a:cubicBezTo>
                    <a:pt x="3478724" y="2815"/>
                    <a:pt x="3479341" y="4306"/>
                    <a:pt x="3479341" y="5860"/>
                  </a:cubicBezTo>
                  <a:lnTo>
                    <a:pt x="3479341" y="978185"/>
                  </a:lnTo>
                  <a:cubicBezTo>
                    <a:pt x="3479341" y="979740"/>
                    <a:pt x="3478724" y="981230"/>
                    <a:pt x="3477625" y="982329"/>
                  </a:cubicBezTo>
                  <a:cubicBezTo>
                    <a:pt x="3476526" y="983428"/>
                    <a:pt x="3475035" y="984046"/>
                    <a:pt x="3473481" y="984046"/>
                  </a:cubicBezTo>
                  <a:lnTo>
                    <a:pt x="5860" y="984046"/>
                  </a:lnTo>
                  <a:cubicBezTo>
                    <a:pt x="2624" y="984046"/>
                    <a:pt x="0" y="981422"/>
                    <a:pt x="0" y="978185"/>
                  </a:cubicBezTo>
                  <a:lnTo>
                    <a:pt x="0" y="5860"/>
                  </a:lnTo>
                  <a:cubicBezTo>
                    <a:pt x="0" y="4306"/>
                    <a:pt x="617" y="2815"/>
                    <a:pt x="1716" y="1716"/>
                  </a:cubicBezTo>
                  <a:cubicBezTo>
                    <a:pt x="2815" y="617"/>
                    <a:pt x="4306" y="0"/>
                    <a:pt x="58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79341" cy="1050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31585" y="7810804"/>
            <a:ext cx="1202483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5757"/>
                </a:solidFill>
                <a:latin typeface="芫荽"/>
                <a:ea typeface="芫荽"/>
              </a:rPr>
              <a:t>&gt;&gt;由此進入存股清單或是預測飆股畫面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" t="-7111" r="-101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63066" y="2882936"/>
            <a:ext cx="25143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芫荽"/>
                <a:ea typeface="芫荽"/>
              </a:rPr>
              <a:t>2.篩選條件</a:t>
            </a:r>
          </a:p>
        </p:txBody>
      </p:sp>
      <p:sp>
        <p:nvSpPr>
          <p:cNvPr name="AutoShape 4" id="4"/>
          <p:cNvSpPr/>
          <p:nvPr/>
        </p:nvSpPr>
        <p:spPr>
          <a:xfrm>
            <a:off x="6201253" y="3260761"/>
            <a:ext cx="1695917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531264" y="149377"/>
            <a:ext cx="45461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6161"/>
                </a:solidFill>
                <a:latin typeface="芫荽"/>
                <a:ea typeface="芫荽"/>
              </a:rPr>
              <a:t>1.進入存股清單畫面</a:t>
            </a:r>
          </a:p>
        </p:txBody>
      </p:sp>
      <p:sp>
        <p:nvSpPr>
          <p:cNvPr name="AutoShape 6" id="6"/>
          <p:cNvSpPr/>
          <p:nvPr/>
        </p:nvSpPr>
        <p:spPr>
          <a:xfrm>
            <a:off x="6077428" y="527202"/>
            <a:ext cx="152472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8382919" y="5067300"/>
            <a:ext cx="25716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芫荽"/>
              </a:rPr>
              <a:t>3.</a:t>
            </a:r>
            <a:r>
              <a:rPr lang="en-US" sz="3999">
                <a:solidFill>
                  <a:srgbClr val="FF5757"/>
                </a:solidFill>
                <a:ea typeface="芫荽"/>
              </a:rPr>
              <a:t>存股清單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578458" y="1905289"/>
            <a:ext cx="6546086" cy="730302"/>
            <a:chOff x="0" y="0"/>
            <a:chExt cx="1724072" cy="1923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4072" cy="192343"/>
            </a:xfrm>
            <a:custGeom>
              <a:avLst/>
              <a:gdLst/>
              <a:ahLst/>
              <a:cxnLst/>
              <a:rect r="r" b="b" t="t" l="l"/>
              <a:pathLst>
                <a:path h="192343" w="1724072">
                  <a:moveTo>
                    <a:pt x="11827" y="0"/>
                  </a:moveTo>
                  <a:lnTo>
                    <a:pt x="1712245" y="0"/>
                  </a:lnTo>
                  <a:cubicBezTo>
                    <a:pt x="1715382" y="0"/>
                    <a:pt x="1718390" y="1246"/>
                    <a:pt x="1720608" y="3464"/>
                  </a:cubicBezTo>
                  <a:cubicBezTo>
                    <a:pt x="1722826" y="5682"/>
                    <a:pt x="1724072" y="8690"/>
                    <a:pt x="1724072" y="11827"/>
                  </a:cubicBezTo>
                  <a:lnTo>
                    <a:pt x="1724072" y="180516"/>
                  </a:lnTo>
                  <a:cubicBezTo>
                    <a:pt x="1724072" y="183653"/>
                    <a:pt x="1722826" y="186661"/>
                    <a:pt x="1720608" y="188879"/>
                  </a:cubicBezTo>
                  <a:cubicBezTo>
                    <a:pt x="1718390" y="191097"/>
                    <a:pt x="1715382" y="192343"/>
                    <a:pt x="1712245" y="192343"/>
                  </a:cubicBezTo>
                  <a:lnTo>
                    <a:pt x="11827" y="192343"/>
                  </a:lnTo>
                  <a:cubicBezTo>
                    <a:pt x="8690" y="192343"/>
                    <a:pt x="5682" y="191097"/>
                    <a:pt x="3464" y="188879"/>
                  </a:cubicBezTo>
                  <a:cubicBezTo>
                    <a:pt x="1246" y="186661"/>
                    <a:pt x="0" y="183653"/>
                    <a:pt x="0" y="180516"/>
                  </a:cubicBezTo>
                  <a:lnTo>
                    <a:pt x="0" y="11827"/>
                  </a:lnTo>
                  <a:cubicBezTo>
                    <a:pt x="0" y="8690"/>
                    <a:pt x="1246" y="5682"/>
                    <a:pt x="3464" y="3464"/>
                  </a:cubicBezTo>
                  <a:cubicBezTo>
                    <a:pt x="5682" y="1246"/>
                    <a:pt x="8690" y="0"/>
                    <a:pt x="118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24072" cy="259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786884" y="2294278"/>
            <a:ext cx="20064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芫荽"/>
                <a:ea typeface="芫荽"/>
              </a:rPr>
              <a:t>4.功能列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13229319" y="2270440"/>
            <a:ext cx="1557565" cy="40166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1" r="-12251" b="-82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9989" y="3743287"/>
            <a:ext cx="19926239" cy="580535"/>
          </a:xfrm>
          <a:custGeom>
            <a:avLst/>
            <a:gdLst/>
            <a:ahLst/>
            <a:cxnLst/>
            <a:rect r="r" b="b" t="t" l="l"/>
            <a:pathLst>
              <a:path h="580535" w="19926239">
                <a:moveTo>
                  <a:pt x="0" y="0"/>
                </a:moveTo>
                <a:lnTo>
                  <a:pt x="19926239" y="0"/>
                </a:lnTo>
                <a:lnTo>
                  <a:pt x="19926239" y="580534"/>
                </a:lnTo>
                <a:lnTo>
                  <a:pt x="0" y="58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9" t="-1013987" r="-56764" b="-278432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5692" y="952500"/>
            <a:ext cx="454616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66161"/>
                </a:solidFill>
                <a:latin typeface="芫荽"/>
                <a:ea typeface="芫荽"/>
              </a:rPr>
              <a:t>1.進入預測飆股畫面</a:t>
            </a:r>
          </a:p>
        </p:txBody>
      </p:sp>
      <p:sp>
        <p:nvSpPr>
          <p:cNvPr name="AutoShape 5" id="5"/>
          <p:cNvSpPr/>
          <p:nvPr/>
        </p:nvSpPr>
        <p:spPr>
          <a:xfrm>
            <a:off x="6541855" y="1330325"/>
            <a:ext cx="152472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2692333" y="7528767"/>
            <a:ext cx="36398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芫荽"/>
                <a:ea typeface="芫荽"/>
              </a:rPr>
              <a:t>2.預測飆股</a:t>
            </a:r>
            <a:r>
              <a:rPr lang="en-US" sz="3999">
                <a:solidFill>
                  <a:srgbClr val="FF5757"/>
                </a:solidFill>
                <a:ea typeface="芫荽"/>
              </a:rPr>
              <a:t>清單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29342" y="3499335"/>
            <a:ext cx="12467539" cy="942972"/>
            <a:chOff x="0" y="0"/>
            <a:chExt cx="3283632" cy="2483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3632" cy="248355"/>
            </a:xfrm>
            <a:custGeom>
              <a:avLst/>
              <a:gdLst/>
              <a:ahLst/>
              <a:cxnLst/>
              <a:rect r="r" b="b" t="t" l="l"/>
              <a:pathLst>
                <a:path h="248355" w="3283632">
                  <a:moveTo>
                    <a:pt x="6210" y="0"/>
                  </a:moveTo>
                  <a:lnTo>
                    <a:pt x="3277422" y="0"/>
                  </a:lnTo>
                  <a:cubicBezTo>
                    <a:pt x="3279069" y="0"/>
                    <a:pt x="3280649" y="654"/>
                    <a:pt x="3281813" y="1819"/>
                  </a:cubicBezTo>
                  <a:cubicBezTo>
                    <a:pt x="3282978" y="2983"/>
                    <a:pt x="3283632" y="4563"/>
                    <a:pt x="3283632" y="6210"/>
                  </a:cubicBezTo>
                  <a:lnTo>
                    <a:pt x="3283632" y="242145"/>
                  </a:lnTo>
                  <a:cubicBezTo>
                    <a:pt x="3283632" y="243792"/>
                    <a:pt x="3282978" y="245371"/>
                    <a:pt x="3281813" y="246536"/>
                  </a:cubicBezTo>
                  <a:cubicBezTo>
                    <a:pt x="3280649" y="247700"/>
                    <a:pt x="3279069" y="248355"/>
                    <a:pt x="3277422" y="248355"/>
                  </a:cubicBezTo>
                  <a:lnTo>
                    <a:pt x="6210" y="248355"/>
                  </a:lnTo>
                  <a:cubicBezTo>
                    <a:pt x="4563" y="248355"/>
                    <a:pt x="2983" y="247700"/>
                    <a:pt x="1819" y="246536"/>
                  </a:cubicBezTo>
                  <a:cubicBezTo>
                    <a:pt x="654" y="245371"/>
                    <a:pt x="0" y="243792"/>
                    <a:pt x="0" y="242145"/>
                  </a:cubicBezTo>
                  <a:lnTo>
                    <a:pt x="0" y="6210"/>
                  </a:lnTo>
                  <a:cubicBezTo>
                    <a:pt x="0" y="4563"/>
                    <a:pt x="654" y="2983"/>
                    <a:pt x="1819" y="1819"/>
                  </a:cubicBezTo>
                  <a:cubicBezTo>
                    <a:pt x="2983" y="654"/>
                    <a:pt x="4563" y="0"/>
                    <a:pt x="6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283632" cy="31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096881" y="2647408"/>
            <a:ext cx="20064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芫荽"/>
                <a:ea typeface="芫荽"/>
              </a:rPr>
              <a:t>3.功能列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4971201" y="3025233"/>
            <a:ext cx="1125680" cy="301625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58027" y="1904321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6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6" y="6478358"/>
                </a:lnTo>
                <a:lnTo>
                  <a:pt x="9371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28966" y="3043817"/>
            <a:ext cx="6630069" cy="33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05. </a:t>
            </a:r>
          </a:p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ea typeface="Josefin Sans Bold"/>
              </a:rPr>
              <a:t>課堂心得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企管博二 111481004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鄭楊叡</a:t>
            </a:r>
            <a:r>
              <a:rPr lang="en-US" sz="4000">
                <a:solidFill>
                  <a:srgbClr val="7D7F89"/>
                </a:solidFill>
                <a:latin typeface="芫荽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840037"/>
            <a:ext cx="16230600" cy="434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參加這學期的商用計算機程式與演算法讓我獲益良多，有幾點是我對於這門課的一些心得，這門課的內容豐富且實用，尤其用chatgpt寫程式，整個加速了程式開發的過程，身為曾經工程師的我，真的有被驚艷到，課程涵蓋了從基礎到進階的多個主題，從基本的語法和數據結構到高階的算法和數據分析，每一個部分都非常實用。老師們講解深入淺出，讓我對各個概念有了更清晰的理解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58027" y="1904321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6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6" y="6478358"/>
                </a:lnTo>
                <a:lnTo>
                  <a:pt x="9371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28966" y="3043817"/>
            <a:ext cx="6630069" cy="33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01. </a:t>
            </a:r>
          </a:p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ea typeface="Josefin Sans Bold"/>
              </a:rPr>
              <a:t>工作分配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595327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在這門課中學習了如何使用ChatGPT撰寫JavaScript程式、LeetCode與Python的刷題、GitHub版本控管與自我介紹與AI類別的電影賞析。對我而言，後續應思考AI、程式語言、網路對商業分析影響。</a:t>
            </a:r>
          </a:p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 在學習JavaScript程式的過程中，使用ChatGPT為我帶來了許多意想不到的幫助。起初，我對JavaScript的語法和應用範疇感到相當陌生，但透過ChatGPT，我能夠迅速獲得所需的資訊和範例程式碼。當我遇到不懂的地方或是需要解決的錯誤時，ChatGPT提供了清晰且詳盡的解答，這讓我的學習過程變得更加順利。特別是在理解JavaScript函數時，ChatGPT的講解讓我茅塞頓開。此外，透過與ChatGPT的互動，我也學會了如何優化我的程式碼，使其更加簡潔和高效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企管博一 111481012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陳怡瑾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595327"/>
            <a:ext cx="16230600" cy="699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學習LeetCode與Python演算法的過程中，我體會到了邏輯思維和問題解決能力的重要性。LeetCode上的題目範圍廣泛，涵蓋了許多常見的演算法和資料結構。每當我解決一道題目時，都會感受到自己在邏輯思維和程式設計能力上的進步。Python作為主要的解題語言，其簡潔明瞭的語法讓我能夠更專注於演算法本身，而非語言的細節。透過不斷的刷題，我對各種演算法，如排序、搜尋、動態規劃等有了深入的理解，也學會了如何將這些演算法應用於實際問題中。此外，LeetCode社群中的討論區也是一個寶貴的資源，透過與其他學習者的交流，我能夠獲得不同的解題思路，這進一步豐富了我的學習經驗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企管博一 111481012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陳怡瑾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企管博一 112481003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李偉銘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95327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這學期修習「商用計算機程式與演算法」課程，除了學習程式設計基礎與演算 法，教授帶領我們探索了生成式 AI 在程式開發中的應用。從最初對 AI 的陌 生，到親手使用 API 撰寫程式碼，課程內容打破了傳統的學習框架。 在課堂上，教授以「AI 人工智慧」和「模仿遊戲」兩部電影作為引言，帶 領我們思考 AI 的發展歷程與倫理議題。 「AI 人工智慧」電影中，虛擬助理 擁有高超的語言理解能力，甚至能與人類產生情感連結，引發了我們對於 AI 是否能擁有自主意識的思考。「模仿遊戲」則講述了電腦科學家艾倫·圖靈的故 事，他破解了德軍的密碼系統，為二戰的勝利做出了巨大貢獻，但也因此遭到 當時社會的歧視。兩部電影都為我們呈現了 AI 技術的巨大潛力以及其發展過 程中所面臨的倫理挑戰。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企管博一 112481003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李偉銘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95327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課程中體驗了 AI 在程式開發中的作用，藉由 API 的使用，可以快速生成程式 碼、優化程式邏輯，甚至根據需求調整程式功能。這種新的開發方式提高了程 式開發效率，也打開了新的思路。在專題討論報告中，應用 API 開發了一個簡 易的股市數據分析系統，透過自動化分析股票數據，為投資者提供決策參考。 這讓我體會到生成式 AI 的實際應用價值，也讓我對未來 AI 在各行各業的發 展充滿期待。然而，我們也必須警惕 AI 技術可能帶來的負面影響，例如程式 碼安全漏洞、數據隱私問題等。 總之，這門課程深刻體會了生成式 AI 的魅力與潛力，也讓我思考了 AI 技術 的發展方向與倫理責任。相信在未來，隨著 AI 技術的持續發展，它將會在各 個領域發揮更大的作用，為人類社會帶來更多的便利與福祉。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企管碩一 112421037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邵睿騏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97948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過去沒有接觸過任何的程式語言，且企管系的背景下，就算對寫程式有興趣，也不知道該從何著手、去哪裡找資源、該從哪裡開始？而這堂課帶給我做最多的收穫，就是讓我對於精進自己的程式能力，有了一個可以努力的方向，並且在結合商業邏輯的情況下，讓我對自己設立的目標-成為跨領域的管理人才，往前邁進一步。</a:t>
            </a:r>
          </a:p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  非常感謝老師開設這堂課程，並提供寫程式的學習「方法」，唯有知道學習的方法，才能不斷的精進自己，且在實作project 下，累積自己的作品集，並得到寶貴的coding及解決問題的經驗，相較於傳統完成課本習題的教學方式，透過提供可能的方向，讓我們自己去探索的教學手法，更能有效達到學習的目的，且為自己創造一段難忘的學習旅程，謝謝老師！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597948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從課程中，我收穫最多的是有效的借助AI的力量其實能夠讓我們事半功倍，以及從老師身上獲得許多資源，讓我雖然身為管理學院的學生，但也能夠在零基礎下，與組員一同完成這次的期末專案。還記得學期初</a:t>
            </a: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對於JavaScript、HTML和CSS等語法實在是很陌生，但在老師有架構的教學下，和透過一次次leecode刷題，讓我也能夠感受到自己的進步並且從中體會到程式的樂趣，我想這是我一開始選課時沒有想到的收穫。</a:t>
            </a:r>
            <a:r>
              <a:rPr lang="en-US" sz="3499">
                <a:solidFill>
                  <a:srgbClr val="000000"/>
                </a:solidFill>
                <a:ea typeface="芫荽"/>
              </a:rPr>
              <a:t>藉由這次的期末專題，我更加了解完成一項專案的流程。從一開始的主題討論、分工、到最後的呈現，過程中難免遇到問題，但也很感謝組員們互相幫助。</a:t>
            </a:r>
            <a:r>
              <a:rPr lang="en-US" sz="3499">
                <a:solidFill>
                  <a:srgbClr val="000000"/>
                </a:solidFill>
                <a:ea typeface="芫荽"/>
              </a:rPr>
              <a:t>與過去教學方式相比，老師採取探索式的教學手法更能讓我們有效達到學習目的，讓我獲得了寶貴的學習經驗，這將對我未來的職業發展產生深遠的影響。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企管碩一 112421041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林郁婷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006644"/>
            <a:ext cx="16230600" cy="434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這學期通過這門課，我學到了許多實際應用的技巧，將自己以往所學的知識應用在專案上，利用ChatGPT來編寫程式，可以加速CODING的時間，也透過這次和大家的合作了解AI可以幫助我們在Debug和找解法上有更好的回饋，還能幫助了解程式中的問題，使我在學習過程中更加高效。總體來說，這門課可以和不同領域的同學邊學邊做一起討論，很棒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企管碩一 112421054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楊皓宇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597948"/>
            <a:ext cx="16230600" cy="788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在參加「商用計算機程式與演算法」課程後，我對基礎程式設計的理解更加深入，同時也學會了如何利用 ChatGPT 這樣的工具來協助程式碼撰寫和專案實作。</a:t>
            </a:r>
          </a:p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在進行專案實作時，ChatGPT 的應用顯得尤為重要。這個工具不僅能迅速提供程式語法的協助，還能解答關於演算法的疑問，大大提高了我的編程效率和品質。例如，在實作資料排序演算法時，ChatGPT 幫助我理解api串接及其適用場景，使我能更適切地選擇合適的方法來完成任務。</a:t>
            </a:r>
          </a:p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ea typeface="芫荽"/>
              </a:rPr>
              <a:t>課程中的實作專案，讓我能將學到的理論知識與實際問題結合，深化了對實務面的理解。透過這次學習，我不僅提升了自己的程式設計技能，也對未來在職場上應用這些技術充滿期待。讓我在程式設計的路上邁出了堅實的第一步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企管碩一 112421059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周詠霖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406110"/>
            <a:ext cx="16230600" cy="522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>
                <a:solidFill>
                  <a:srgbClr val="000000"/>
                </a:solidFill>
                <a:latin typeface="芫荽"/>
                <a:ea typeface="芫荽"/>
              </a:rPr>
              <a:t>這學期的課程讓我收穫滿滿，我真的覺得技術在現代的教學和學習中變得越來越重要。透過這門課，我學到了許多技術，例如JavaScript、Python，還有如何使用Git和GitHub來管理程式碼。這些工具在未來實際應用上非常常會遇到，課程中，我使用了許多自學資源，像是W3Schools和LeetCode，自己學會了靜態和動態網頁設計，還有響應式設計。這些自學和實踐的過程讓我感覺非常充實，因為能夠自己掌握和應用這些知識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88157" y="1019175"/>
            <a:ext cx="497921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latin typeface="芫荽"/>
                <a:ea typeface="芫荽"/>
              </a:rPr>
              <a:t>企管碩一 112421063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38826" y="1019175"/>
            <a:ext cx="162047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7D7F89"/>
                </a:solidFill>
                <a:ea typeface="芫荽"/>
              </a:rPr>
              <a:t>蔡承洋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2857" y="1028700"/>
            <a:ext cx="8116443" cy="8229600"/>
          </a:xfrm>
          <a:custGeom>
            <a:avLst/>
            <a:gdLst/>
            <a:ahLst/>
            <a:cxnLst/>
            <a:rect r="r" b="b" t="t" l="l"/>
            <a:pathLst>
              <a:path h="8229600" w="8116443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2137144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5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5" y="6478358"/>
                </a:lnTo>
                <a:lnTo>
                  <a:pt x="93719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2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65611" y="3932819"/>
            <a:ext cx="697838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Josefin Sans Bold"/>
              </a:rPr>
              <a:t>Thank You 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91286" y="9730581"/>
            <a:ext cx="236801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2024/2-2024/6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05530">
            <a:off x="-1847374" y="7503119"/>
            <a:ext cx="4143256" cy="5567762"/>
          </a:xfrm>
          <a:custGeom>
            <a:avLst/>
            <a:gdLst/>
            <a:ahLst/>
            <a:cxnLst/>
            <a:rect r="r" b="b" t="t" l="l"/>
            <a:pathLst>
              <a:path h="5567762" w="4143256">
                <a:moveTo>
                  <a:pt x="0" y="0"/>
                </a:moveTo>
                <a:lnTo>
                  <a:pt x="4143256" y="0"/>
                </a:lnTo>
                <a:lnTo>
                  <a:pt x="4143256" y="5567762"/>
                </a:lnTo>
                <a:lnTo>
                  <a:pt x="0" y="556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1767" y="9910762"/>
            <a:ext cx="14316935" cy="762434"/>
            <a:chOff x="0" y="0"/>
            <a:chExt cx="3770715" cy="2008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0715" cy="200806"/>
            </a:xfrm>
            <a:custGeom>
              <a:avLst/>
              <a:gdLst/>
              <a:ahLst/>
              <a:cxnLst/>
              <a:rect r="r" b="b" t="t" l="l"/>
              <a:pathLst>
                <a:path h="200806" w="3770715">
                  <a:moveTo>
                    <a:pt x="0" y="0"/>
                  </a:moveTo>
                  <a:lnTo>
                    <a:pt x="3770715" y="0"/>
                  </a:lnTo>
                  <a:lnTo>
                    <a:pt x="3770715" y="200806"/>
                  </a:lnTo>
                  <a:lnTo>
                    <a:pt x="0" y="2008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70715" cy="267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4978349" cy="1016544"/>
            <a:chOff x="0" y="0"/>
            <a:chExt cx="1311170" cy="267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1170" cy="267732"/>
            </a:xfrm>
            <a:custGeom>
              <a:avLst/>
              <a:gdLst/>
              <a:ahLst/>
              <a:cxnLst/>
              <a:rect r="r" b="b" t="t" l="l"/>
              <a:pathLst>
                <a:path h="267732" w="1311170">
                  <a:moveTo>
                    <a:pt x="0" y="0"/>
                  </a:moveTo>
                  <a:lnTo>
                    <a:pt x="1311170" y="0"/>
                  </a:lnTo>
                  <a:lnTo>
                    <a:pt x="1311170" y="267732"/>
                  </a:lnTo>
                  <a:lnTo>
                    <a:pt x="0" y="26773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11170" cy="334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554330" y="274528"/>
          <a:ext cx="13179340" cy="9382125"/>
        </p:xfrm>
        <a:graphic>
          <a:graphicData uri="http://schemas.openxmlformats.org/drawingml/2006/table">
            <a:tbl>
              <a:tblPr/>
              <a:tblGrid>
                <a:gridCol w="4500103"/>
                <a:gridCol w="4286124"/>
                <a:gridCol w="4393113"/>
              </a:tblGrid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 Bold"/>
                        </a:rPr>
                        <a:t>姓名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 Bold"/>
                        </a:rPr>
                        <a:t>學號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 Bold"/>
                        </a:rPr>
                        <a:t>工作內容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1"/>
                    </a:solidFill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鄭楊叡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111481004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組長、後端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陳怡瑾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111481012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工作分配、後端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李偉銘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112481003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資料庫、後端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邵睿騏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112421037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HTML、報告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林郁婷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112421041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HTML、製作PPT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楊皓宇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112421054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HTML、串接API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周詠霖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112421059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HTML、串接API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Poppins"/>
                        </a:rPr>
                        <a:t>蔡承洋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</a:rPr>
                        <a:t>112421063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HTML、串接API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5101017" y="-597507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4928">
            <a:off x="862595" y="751945"/>
            <a:ext cx="1221073" cy="1057755"/>
          </a:xfrm>
          <a:custGeom>
            <a:avLst/>
            <a:gdLst/>
            <a:ahLst/>
            <a:cxnLst/>
            <a:rect r="r" b="b" t="t" l="l"/>
            <a:pathLst>
              <a:path h="1057755" w="1221073">
                <a:moveTo>
                  <a:pt x="0" y="0"/>
                </a:moveTo>
                <a:lnTo>
                  <a:pt x="1221074" y="0"/>
                </a:lnTo>
                <a:lnTo>
                  <a:pt x="1221074" y="1057754"/>
                </a:lnTo>
                <a:lnTo>
                  <a:pt x="0" y="105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1855" y="9910762"/>
            <a:ext cx="15712872" cy="777478"/>
            <a:chOff x="0" y="0"/>
            <a:chExt cx="4138370" cy="2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8369" cy="204768"/>
            </a:xfrm>
            <a:custGeom>
              <a:avLst/>
              <a:gdLst/>
              <a:ahLst/>
              <a:cxnLst/>
              <a:rect r="r" b="b" t="t" l="l"/>
              <a:pathLst>
                <a:path h="204768" w="4138369">
                  <a:moveTo>
                    <a:pt x="0" y="0"/>
                  </a:moveTo>
                  <a:lnTo>
                    <a:pt x="4138369" y="0"/>
                  </a:lnTo>
                  <a:lnTo>
                    <a:pt x="4138369" y="204768"/>
                  </a:lnTo>
                  <a:lnTo>
                    <a:pt x="0" y="204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38370" cy="27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35168" y="9656653"/>
            <a:ext cx="4752691" cy="876327"/>
            <a:chOff x="0" y="0"/>
            <a:chExt cx="1251737" cy="230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737" cy="230802"/>
            </a:xfrm>
            <a:custGeom>
              <a:avLst/>
              <a:gdLst/>
              <a:ahLst/>
              <a:cxnLst/>
              <a:rect r="r" b="b" t="t" l="l"/>
              <a:pathLst>
                <a:path h="230802" w="1251737">
                  <a:moveTo>
                    <a:pt x="0" y="0"/>
                  </a:moveTo>
                  <a:lnTo>
                    <a:pt x="1251737" y="0"/>
                  </a:lnTo>
                  <a:lnTo>
                    <a:pt x="1251737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51737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12395" y="2583493"/>
            <a:ext cx="4982239" cy="5120014"/>
            <a:chOff x="0" y="0"/>
            <a:chExt cx="6642986" cy="6826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true" flipV="false" rot="0">
              <a:off x="2443240" y="1181416"/>
              <a:ext cx="2012220" cy="2012220"/>
            </a:xfrm>
            <a:custGeom>
              <a:avLst/>
              <a:gdLst/>
              <a:ahLst/>
              <a:cxnLst/>
              <a:rect r="r" b="b" t="t" l="l"/>
              <a:pathLst>
                <a:path h="2012220" w="2012220">
                  <a:moveTo>
                    <a:pt x="2012220" y="0"/>
                  </a:moveTo>
                  <a:lnTo>
                    <a:pt x="0" y="0"/>
                  </a:lnTo>
                  <a:lnTo>
                    <a:pt x="0" y="2012220"/>
                  </a:lnTo>
                  <a:lnTo>
                    <a:pt x="2012220" y="2012220"/>
                  </a:lnTo>
                  <a:lnTo>
                    <a:pt x="201222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48856" y="3502970"/>
              <a:ext cx="5407310" cy="240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存股股票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程式分析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1965326"/>
            <a:ext cx="7196678" cy="600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ea typeface="Poppins"/>
              </a:rPr>
              <a:t>每年發放股利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股利波動度 &lt; 30%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殖利率 &gt; 6%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便宜價：殖利率 &gt;= 7%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昂貴價：殖利率 &lt;= 4% </a:t>
            </a:r>
          </a:p>
          <a:p>
            <a:pPr algn="l">
              <a:lnSpc>
                <a:spcPts val="8000"/>
              </a:lnSpc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      (股利以五年平均計算)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1855" y="9910762"/>
            <a:ext cx="15712872" cy="777478"/>
            <a:chOff x="0" y="0"/>
            <a:chExt cx="4138370" cy="2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8369" cy="204768"/>
            </a:xfrm>
            <a:custGeom>
              <a:avLst/>
              <a:gdLst/>
              <a:ahLst/>
              <a:cxnLst/>
              <a:rect r="r" b="b" t="t" l="l"/>
              <a:pathLst>
                <a:path h="204768" w="4138369">
                  <a:moveTo>
                    <a:pt x="0" y="0"/>
                  </a:moveTo>
                  <a:lnTo>
                    <a:pt x="4138369" y="0"/>
                  </a:lnTo>
                  <a:lnTo>
                    <a:pt x="4138369" y="204768"/>
                  </a:lnTo>
                  <a:lnTo>
                    <a:pt x="0" y="204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38370" cy="27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35168" y="9656653"/>
            <a:ext cx="4752691" cy="876327"/>
            <a:chOff x="0" y="0"/>
            <a:chExt cx="1251737" cy="230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737" cy="230802"/>
            </a:xfrm>
            <a:custGeom>
              <a:avLst/>
              <a:gdLst/>
              <a:ahLst/>
              <a:cxnLst/>
              <a:rect r="r" b="b" t="t" l="l"/>
              <a:pathLst>
                <a:path h="230802" w="1251737">
                  <a:moveTo>
                    <a:pt x="0" y="0"/>
                  </a:moveTo>
                  <a:lnTo>
                    <a:pt x="1251737" y="0"/>
                  </a:lnTo>
                  <a:lnTo>
                    <a:pt x="1251737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51737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12395" y="2583493"/>
            <a:ext cx="4982239" cy="5120014"/>
            <a:chOff x="0" y="0"/>
            <a:chExt cx="6642986" cy="6826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true" flipV="false" rot="0">
              <a:off x="2443240" y="1181416"/>
              <a:ext cx="2012220" cy="2012220"/>
            </a:xfrm>
            <a:custGeom>
              <a:avLst/>
              <a:gdLst/>
              <a:ahLst/>
              <a:cxnLst/>
              <a:rect r="r" b="b" t="t" l="l"/>
              <a:pathLst>
                <a:path h="2012220" w="2012220">
                  <a:moveTo>
                    <a:pt x="2012220" y="0"/>
                  </a:moveTo>
                  <a:lnTo>
                    <a:pt x="0" y="0"/>
                  </a:lnTo>
                  <a:lnTo>
                    <a:pt x="0" y="2012220"/>
                  </a:lnTo>
                  <a:lnTo>
                    <a:pt x="2012220" y="2012220"/>
                  </a:lnTo>
                  <a:lnTo>
                    <a:pt x="201222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48856" y="3502970"/>
              <a:ext cx="5407310" cy="240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存股股票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程式分析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12395" y="2583493"/>
            <a:ext cx="4982239" cy="5120014"/>
            <a:chOff x="0" y="0"/>
            <a:chExt cx="6642986" cy="68266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15571" y="1181416"/>
              <a:ext cx="1873880" cy="2012220"/>
            </a:xfrm>
            <a:custGeom>
              <a:avLst/>
              <a:gdLst/>
              <a:ahLst/>
              <a:cxnLst/>
              <a:rect r="r" b="b" t="t" l="l"/>
              <a:pathLst>
                <a:path h="2012220" w="1873880">
                  <a:moveTo>
                    <a:pt x="0" y="0"/>
                  </a:moveTo>
                  <a:lnTo>
                    <a:pt x="1873880" y="0"/>
                  </a:lnTo>
                  <a:lnTo>
                    <a:pt x="1873880" y="2012220"/>
                  </a:lnTo>
                  <a:lnTo>
                    <a:pt x="0" y="2012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48856" y="4118920"/>
              <a:ext cx="5407310" cy="1170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預測飆股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144000" y="3479801"/>
            <a:ext cx="8115300" cy="297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單月營收年成長率&gt;30%。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突破3個月以上的區間箱型整理</a:t>
            </a:r>
          </a:p>
          <a:p>
            <a:pPr algn="l" marL="863606" indent="-431803" lvl="1">
              <a:lnSpc>
                <a:spcPts val="8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oppins"/>
                <a:ea typeface="Poppins"/>
              </a:rPr>
              <a:t>外資5日內買入加總為正值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1855" y="9910762"/>
            <a:ext cx="15712872" cy="777478"/>
            <a:chOff x="0" y="0"/>
            <a:chExt cx="4138370" cy="2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8369" cy="204768"/>
            </a:xfrm>
            <a:custGeom>
              <a:avLst/>
              <a:gdLst/>
              <a:ahLst/>
              <a:cxnLst/>
              <a:rect r="r" b="b" t="t" l="l"/>
              <a:pathLst>
                <a:path h="204768" w="4138369">
                  <a:moveTo>
                    <a:pt x="0" y="0"/>
                  </a:moveTo>
                  <a:lnTo>
                    <a:pt x="4138369" y="0"/>
                  </a:lnTo>
                  <a:lnTo>
                    <a:pt x="4138369" y="204768"/>
                  </a:lnTo>
                  <a:lnTo>
                    <a:pt x="0" y="2047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38370" cy="271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35168" y="9656653"/>
            <a:ext cx="4752691" cy="876327"/>
            <a:chOff x="0" y="0"/>
            <a:chExt cx="1251737" cy="230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737" cy="230802"/>
            </a:xfrm>
            <a:custGeom>
              <a:avLst/>
              <a:gdLst/>
              <a:ahLst/>
              <a:cxnLst/>
              <a:rect r="r" b="b" t="t" l="l"/>
              <a:pathLst>
                <a:path h="230802" w="1251737">
                  <a:moveTo>
                    <a:pt x="0" y="0"/>
                  </a:moveTo>
                  <a:lnTo>
                    <a:pt x="1251737" y="0"/>
                  </a:lnTo>
                  <a:lnTo>
                    <a:pt x="1251737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51737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583493"/>
            <a:ext cx="16230600" cy="5120014"/>
            <a:chOff x="0" y="0"/>
            <a:chExt cx="21640800" cy="68266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262036" y="251745"/>
              <a:ext cx="6380950" cy="6574940"/>
              <a:chOff x="0" y="0"/>
              <a:chExt cx="1343957" cy="138481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7498907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997814" y="0"/>
              <a:ext cx="6387273" cy="6387273"/>
            </a:xfrm>
            <a:custGeom>
              <a:avLst/>
              <a:gdLst/>
              <a:ahLst/>
              <a:cxnLst/>
              <a:rect r="r" b="b" t="t" l="l"/>
              <a:pathLst>
                <a:path h="6387273" w="6387273">
                  <a:moveTo>
                    <a:pt x="0" y="0"/>
                  </a:moveTo>
                  <a:lnTo>
                    <a:pt x="6387273" y="0"/>
                  </a:lnTo>
                  <a:lnTo>
                    <a:pt x="6387273" y="6387273"/>
                  </a:lnTo>
                  <a:lnTo>
                    <a:pt x="0" y="6387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7760943" y="251745"/>
              <a:ext cx="6380950" cy="6574940"/>
              <a:chOff x="0" y="0"/>
              <a:chExt cx="1343957" cy="138481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259850" y="251745"/>
              <a:ext cx="6380950" cy="6574940"/>
              <a:chOff x="0" y="0"/>
              <a:chExt cx="1343957" cy="138481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43957" cy="1384816"/>
              </a:xfrm>
              <a:custGeom>
                <a:avLst/>
                <a:gdLst/>
                <a:ahLst/>
                <a:cxnLst/>
                <a:rect r="r" b="b" t="t" l="l"/>
                <a:pathLst>
                  <a:path h="1384816" w="1343957">
                    <a:moveTo>
                      <a:pt x="0" y="0"/>
                    </a:moveTo>
                    <a:lnTo>
                      <a:pt x="1343957" y="0"/>
                    </a:lnTo>
                    <a:lnTo>
                      <a:pt x="1343957" y="1384816"/>
                    </a:lnTo>
                    <a:lnTo>
                      <a:pt x="0" y="1384816"/>
                    </a:lnTo>
                    <a:close/>
                  </a:path>
                </a:pathLst>
              </a:custGeom>
              <a:solidFill>
                <a:srgbClr val="FED10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1343957" cy="14514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true" flipV="false" rot="0">
              <a:off x="2443240" y="1181416"/>
              <a:ext cx="2012220" cy="2012220"/>
            </a:xfrm>
            <a:custGeom>
              <a:avLst/>
              <a:gdLst/>
              <a:ahLst/>
              <a:cxnLst/>
              <a:rect r="r" b="b" t="t" l="l"/>
              <a:pathLst>
                <a:path h="2012220" w="2012220">
                  <a:moveTo>
                    <a:pt x="2012220" y="0"/>
                  </a:moveTo>
                  <a:lnTo>
                    <a:pt x="0" y="0"/>
                  </a:lnTo>
                  <a:lnTo>
                    <a:pt x="0" y="2012220"/>
                  </a:lnTo>
                  <a:lnTo>
                    <a:pt x="2012220" y="2012220"/>
                  </a:lnTo>
                  <a:lnTo>
                    <a:pt x="201222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014478" y="1181416"/>
              <a:ext cx="1873880" cy="2012220"/>
            </a:xfrm>
            <a:custGeom>
              <a:avLst/>
              <a:gdLst/>
              <a:ahLst/>
              <a:cxnLst/>
              <a:rect r="r" b="b" t="t" l="l"/>
              <a:pathLst>
                <a:path h="2012220" w="1873880">
                  <a:moveTo>
                    <a:pt x="0" y="0"/>
                  </a:moveTo>
                  <a:lnTo>
                    <a:pt x="1873880" y="0"/>
                  </a:lnTo>
                  <a:lnTo>
                    <a:pt x="1873880" y="2012220"/>
                  </a:lnTo>
                  <a:lnTo>
                    <a:pt x="0" y="2012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7461996" y="1181416"/>
              <a:ext cx="2012220" cy="2012220"/>
            </a:xfrm>
            <a:custGeom>
              <a:avLst/>
              <a:gdLst/>
              <a:ahLst/>
              <a:cxnLst/>
              <a:rect r="r" b="b" t="t" l="l"/>
              <a:pathLst>
                <a:path h="2012220" w="2012220">
                  <a:moveTo>
                    <a:pt x="0" y="0"/>
                  </a:moveTo>
                  <a:lnTo>
                    <a:pt x="2012220" y="0"/>
                  </a:lnTo>
                  <a:lnTo>
                    <a:pt x="2012220" y="2012220"/>
                  </a:lnTo>
                  <a:lnTo>
                    <a:pt x="0" y="2012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48856" y="3424915"/>
              <a:ext cx="5407310" cy="240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存股股票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程式分析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116745" y="4040865"/>
              <a:ext cx="5407310" cy="1170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"/>
                </a:rPr>
                <a:t>預測飆股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259850" y="3424915"/>
              <a:ext cx="6380950" cy="2401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Josefin Sans Semi-Bold"/>
                  <a:ea typeface="Josefin Sans Semi-Bold"/>
                </a:rPr>
                <a:t>監控股價KD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ea typeface="Josefin Sans Semi-Bold"/>
                </a:rPr>
                <a:t>背離股票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58027" y="1904321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6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6" y="6478358"/>
                </a:lnTo>
                <a:lnTo>
                  <a:pt x="9371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28966" y="3043817"/>
            <a:ext cx="6630069" cy="33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02. </a:t>
            </a:r>
          </a:p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OPEN API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90563">
            <a:off x="14989260" y="-3406883"/>
            <a:ext cx="5070470" cy="6813766"/>
          </a:xfrm>
          <a:custGeom>
            <a:avLst/>
            <a:gdLst/>
            <a:ahLst/>
            <a:cxnLst/>
            <a:rect r="r" b="b" t="t" l="l"/>
            <a:pathLst>
              <a:path h="6813766" w="5070470">
                <a:moveTo>
                  <a:pt x="0" y="0"/>
                </a:moveTo>
                <a:lnTo>
                  <a:pt x="5070470" y="0"/>
                </a:lnTo>
                <a:lnTo>
                  <a:pt x="5070470" y="6813766"/>
                </a:lnTo>
                <a:lnTo>
                  <a:pt x="0" y="681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606" y="5143500"/>
            <a:ext cx="7379549" cy="7358025"/>
          </a:xfrm>
          <a:custGeom>
            <a:avLst/>
            <a:gdLst/>
            <a:ahLst/>
            <a:cxnLst/>
            <a:rect r="r" b="b" t="t" l="l"/>
            <a:pathLst>
              <a:path h="7358025" w="7379549">
                <a:moveTo>
                  <a:pt x="0" y="0"/>
                </a:moveTo>
                <a:lnTo>
                  <a:pt x="7379549" y="0"/>
                </a:lnTo>
                <a:lnTo>
                  <a:pt x="7379549" y="7358025"/>
                </a:lnTo>
                <a:lnTo>
                  <a:pt x="0" y="7358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1466" y="7853362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26899" y="9910763"/>
            <a:ext cx="15727916" cy="822610"/>
            <a:chOff x="0" y="0"/>
            <a:chExt cx="4142332" cy="216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2332" cy="216654"/>
            </a:xfrm>
            <a:custGeom>
              <a:avLst/>
              <a:gdLst/>
              <a:ahLst/>
              <a:cxnLst/>
              <a:rect r="r" b="b" t="t" l="l"/>
              <a:pathLst>
                <a:path h="216654" w="4142332">
                  <a:moveTo>
                    <a:pt x="0" y="0"/>
                  </a:moveTo>
                  <a:lnTo>
                    <a:pt x="4142332" y="0"/>
                  </a:lnTo>
                  <a:lnTo>
                    <a:pt x="4142332" y="216654"/>
                  </a:lnTo>
                  <a:lnTo>
                    <a:pt x="0" y="2166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142332" cy="28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1076719"/>
            <a:chOff x="0" y="0"/>
            <a:chExt cx="1330981" cy="283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83580"/>
            </a:xfrm>
            <a:custGeom>
              <a:avLst/>
              <a:gdLst/>
              <a:ahLst/>
              <a:cxnLst/>
              <a:rect r="r" b="b" t="t" l="l"/>
              <a:pathLst>
                <a:path h="283580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83580"/>
                  </a:lnTo>
                  <a:lnTo>
                    <a:pt x="0" y="28358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35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09195" y="2707581"/>
            <a:ext cx="8115300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Josefin Sans Bold"/>
                <a:ea typeface="Josefin Sans Bold"/>
              </a:rPr>
              <a:t>台灣證交所OpenAPI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09195" y="6537772"/>
            <a:ext cx="760811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https://openapi.twse.com.tw/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90563">
            <a:off x="14989260" y="-3406883"/>
            <a:ext cx="5070470" cy="6813766"/>
          </a:xfrm>
          <a:custGeom>
            <a:avLst/>
            <a:gdLst/>
            <a:ahLst/>
            <a:cxnLst/>
            <a:rect r="r" b="b" t="t" l="l"/>
            <a:pathLst>
              <a:path h="6813766" w="5070470">
                <a:moveTo>
                  <a:pt x="0" y="0"/>
                </a:moveTo>
                <a:lnTo>
                  <a:pt x="5070470" y="0"/>
                </a:lnTo>
                <a:lnTo>
                  <a:pt x="5070470" y="6813766"/>
                </a:lnTo>
                <a:lnTo>
                  <a:pt x="0" y="681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1466" y="7853362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6899" y="9910763"/>
            <a:ext cx="15727916" cy="822610"/>
            <a:chOff x="0" y="0"/>
            <a:chExt cx="4142332" cy="216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2332" cy="216654"/>
            </a:xfrm>
            <a:custGeom>
              <a:avLst/>
              <a:gdLst/>
              <a:ahLst/>
              <a:cxnLst/>
              <a:rect r="r" b="b" t="t" l="l"/>
              <a:pathLst>
                <a:path h="216654" w="4142332">
                  <a:moveTo>
                    <a:pt x="0" y="0"/>
                  </a:moveTo>
                  <a:lnTo>
                    <a:pt x="4142332" y="0"/>
                  </a:lnTo>
                  <a:lnTo>
                    <a:pt x="4142332" y="216654"/>
                  </a:lnTo>
                  <a:lnTo>
                    <a:pt x="0" y="2166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142332" cy="28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35168" y="9656653"/>
            <a:ext cx="5053569" cy="1076719"/>
            <a:chOff x="0" y="0"/>
            <a:chExt cx="1330981" cy="283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0981" cy="283580"/>
            </a:xfrm>
            <a:custGeom>
              <a:avLst/>
              <a:gdLst/>
              <a:ahLst/>
              <a:cxnLst/>
              <a:rect r="r" b="b" t="t" l="l"/>
              <a:pathLst>
                <a:path h="283580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83580"/>
                  </a:lnTo>
                  <a:lnTo>
                    <a:pt x="0" y="28358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30981" cy="35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9156" y="1221208"/>
            <a:ext cx="15229689" cy="7844584"/>
          </a:xfrm>
          <a:custGeom>
            <a:avLst/>
            <a:gdLst/>
            <a:ahLst/>
            <a:cxnLst/>
            <a:rect r="r" b="b" t="t" l="l"/>
            <a:pathLst>
              <a:path h="7844584" w="15229689">
                <a:moveTo>
                  <a:pt x="0" y="0"/>
                </a:moveTo>
                <a:lnTo>
                  <a:pt x="15229688" y="0"/>
                </a:lnTo>
                <a:lnTo>
                  <a:pt x="15229688" y="7844584"/>
                </a:lnTo>
                <a:lnTo>
                  <a:pt x="0" y="7844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15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90563">
            <a:off x="14989260" y="-3406883"/>
            <a:ext cx="5070470" cy="6813766"/>
          </a:xfrm>
          <a:custGeom>
            <a:avLst/>
            <a:gdLst/>
            <a:ahLst/>
            <a:cxnLst/>
            <a:rect r="r" b="b" t="t" l="l"/>
            <a:pathLst>
              <a:path h="6813766" w="5070470">
                <a:moveTo>
                  <a:pt x="0" y="0"/>
                </a:moveTo>
                <a:lnTo>
                  <a:pt x="5070470" y="0"/>
                </a:lnTo>
                <a:lnTo>
                  <a:pt x="5070470" y="6813766"/>
                </a:lnTo>
                <a:lnTo>
                  <a:pt x="0" y="681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606" y="5143500"/>
            <a:ext cx="7379549" cy="7358025"/>
          </a:xfrm>
          <a:custGeom>
            <a:avLst/>
            <a:gdLst/>
            <a:ahLst/>
            <a:cxnLst/>
            <a:rect r="r" b="b" t="t" l="l"/>
            <a:pathLst>
              <a:path h="7358025" w="7379549">
                <a:moveTo>
                  <a:pt x="0" y="0"/>
                </a:moveTo>
                <a:lnTo>
                  <a:pt x="7379549" y="0"/>
                </a:lnTo>
                <a:lnTo>
                  <a:pt x="7379549" y="7358025"/>
                </a:lnTo>
                <a:lnTo>
                  <a:pt x="0" y="7358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1466" y="7853362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26899" y="9910763"/>
            <a:ext cx="15727916" cy="822610"/>
            <a:chOff x="0" y="0"/>
            <a:chExt cx="4142332" cy="216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2332" cy="216654"/>
            </a:xfrm>
            <a:custGeom>
              <a:avLst/>
              <a:gdLst/>
              <a:ahLst/>
              <a:cxnLst/>
              <a:rect r="r" b="b" t="t" l="l"/>
              <a:pathLst>
                <a:path h="216654" w="4142332">
                  <a:moveTo>
                    <a:pt x="0" y="0"/>
                  </a:moveTo>
                  <a:lnTo>
                    <a:pt x="4142332" y="0"/>
                  </a:lnTo>
                  <a:lnTo>
                    <a:pt x="4142332" y="216654"/>
                  </a:lnTo>
                  <a:lnTo>
                    <a:pt x="0" y="2166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142332" cy="28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5168" y="9656653"/>
            <a:ext cx="5053569" cy="1076719"/>
            <a:chOff x="0" y="0"/>
            <a:chExt cx="1330981" cy="283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0981" cy="283580"/>
            </a:xfrm>
            <a:custGeom>
              <a:avLst/>
              <a:gdLst/>
              <a:ahLst/>
              <a:cxnLst/>
              <a:rect r="r" b="b" t="t" l="l"/>
              <a:pathLst>
                <a:path h="283580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83580"/>
                  </a:lnTo>
                  <a:lnTo>
                    <a:pt x="0" y="28358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30981" cy="35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09195" y="2707581"/>
            <a:ext cx="8115300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Josefin Sans Bold"/>
                <a:ea typeface="Josefin Sans Bold"/>
              </a:rPr>
              <a:t>Anue鉅亨</a:t>
            </a:r>
          </a:p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Josefin Sans Bold"/>
              </a:rPr>
              <a:t>open 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09195" y="6537772"/>
            <a:ext cx="760811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Poppins"/>
                <a:hlinkClick r:id="rId8" tooltip="https://openapi.api.cnyes.com/swagger-ui.html"/>
              </a:rPr>
              <a:t>https://openapi.twse.com.tw/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90563">
            <a:off x="14989260" y="-3406883"/>
            <a:ext cx="5070470" cy="6813766"/>
          </a:xfrm>
          <a:custGeom>
            <a:avLst/>
            <a:gdLst/>
            <a:ahLst/>
            <a:cxnLst/>
            <a:rect r="r" b="b" t="t" l="l"/>
            <a:pathLst>
              <a:path h="6813766" w="5070470">
                <a:moveTo>
                  <a:pt x="0" y="0"/>
                </a:moveTo>
                <a:lnTo>
                  <a:pt x="5070470" y="0"/>
                </a:lnTo>
                <a:lnTo>
                  <a:pt x="5070470" y="6813766"/>
                </a:lnTo>
                <a:lnTo>
                  <a:pt x="0" y="681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1466" y="7853362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26899" y="9910763"/>
            <a:ext cx="15727916" cy="822610"/>
            <a:chOff x="0" y="0"/>
            <a:chExt cx="4142332" cy="216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2332" cy="216654"/>
            </a:xfrm>
            <a:custGeom>
              <a:avLst/>
              <a:gdLst/>
              <a:ahLst/>
              <a:cxnLst/>
              <a:rect r="r" b="b" t="t" l="l"/>
              <a:pathLst>
                <a:path h="216654" w="4142332">
                  <a:moveTo>
                    <a:pt x="0" y="0"/>
                  </a:moveTo>
                  <a:lnTo>
                    <a:pt x="4142332" y="0"/>
                  </a:lnTo>
                  <a:lnTo>
                    <a:pt x="4142332" y="216654"/>
                  </a:lnTo>
                  <a:lnTo>
                    <a:pt x="0" y="2166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142332" cy="28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35168" y="9656653"/>
            <a:ext cx="5053569" cy="1076719"/>
            <a:chOff x="0" y="0"/>
            <a:chExt cx="1330981" cy="283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0981" cy="283580"/>
            </a:xfrm>
            <a:custGeom>
              <a:avLst/>
              <a:gdLst/>
              <a:ahLst/>
              <a:cxnLst/>
              <a:rect r="r" b="b" t="t" l="l"/>
              <a:pathLst>
                <a:path h="283580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83580"/>
                  </a:lnTo>
                  <a:lnTo>
                    <a:pt x="0" y="283580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30981" cy="35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0318" y="1512216"/>
            <a:ext cx="15067365" cy="7262568"/>
          </a:xfrm>
          <a:custGeom>
            <a:avLst/>
            <a:gdLst/>
            <a:ahLst/>
            <a:cxnLst/>
            <a:rect r="r" b="b" t="t" l="l"/>
            <a:pathLst>
              <a:path h="7262568" w="15067365">
                <a:moveTo>
                  <a:pt x="0" y="0"/>
                </a:moveTo>
                <a:lnTo>
                  <a:pt x="15067364" y="0"/>
                </a:lnTo>
                <a:lnTo>
                  <a:pt x="15067364" y="7262568"/>
                </a:lnTo>
                <a:lnTo>
                  <a:pt x="0" y="7262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67" y="7890669"/>
            <a:ext cx="4468561" cy="4114800"/>
          </a:xfrm>
          <a:custGeom>
            <a:avLst/>
            <a:gdLst/>
            <a:ahLst/>
            <a:cxnLst/>
            <a:rect r="r" b="b" t="t" l="l"/>
            <a:pathLst>
              <a:path h="4114800" w="4468561">
                <a:moveTo>
                  <a:pt x="0" y="0"/>
                </a:moveTo>
                <a:lnTo>
                  <a:pt x="4468561" y="0"/>
                </a:lnTo>
                <a:lnTo>
                  <a:pt x="4468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1504" y="9910762"/>
            <a:ext cx="14226671" cy="852697"/>
            <a:chOff x="0" y="0"/>
            <a:chExt cx="3746942" cy="224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46942" cy="224579"/>
            </a:xfrm>
            <a:custGeom>
              <a:avLst/>
              <a:gdLst/>
              <a:ahLst/>
              <a:cxnLst/>
              <a:rect r="r" b="b" t="t" l="l"/>
              <a:pathLst>
                <a:path h="224579" w="3746942">
                  <a:moveTo>
                    <a:pt x="0" y="0"/>
                  </a:moveTo>
                  <a:lnTo>
                    <a:pt x="3746942" y="0"/>
                  </a:lnTo>
                  <a:lnTo>
                    <a:pt x="3746942" y="224579"/>
                  </a:lnTo>
                  <a:lnTo>
                    <a:pt x="0" y="2245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46942" cy="291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35168" y="9656653"/>
            <a:ext cx="5053569" cy="876327"/>
            <a:chOff x="0" y="0"/>
            <a:chExt cx="1330981" cy="230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0981" cy="230802"/>
            </a:xfrm>
            <a:custGeom>
              <a:avLst/>
              <a:gdLst/>
              <a:ahLst/>
              <a:cxnLst/>
              <a:rect r="r" b="b" t="t" l="l"/>
              <a:pathLst>
                <a:path h="230802" w="1330981">
                  <a:moveTo>
                    <a:pt x="0" y="0"/>
                  </a:moveTo>
                  <a:lnTo>
                    <a:pt x="1330981" y="0"/>
                  </a:lnTo>
                  <a:lnTo>
                    <a:pt x="1330981" y="230802"/>
                  </a:lnTo>
                  <a:lnTo>
                    <a:pt x="0" y="2308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30981" cy="2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09594" y="8615502"/>
            <a:ext cx="5411441" cy="2665135"/>
          </a:xfrm>
          <a:custGeom>
            <a:avLst/>
            <a:gdLst/>
            <a:ahLst/>
            <a:cxnLst/>
            <a:rect r="r" b="b" t="t" l="l"/>
            <a:pathLst>
              <a:path h="2665135" w="5411441">
                <a:moveTo>
                  <a:pt x="0" y="0"/>
                </a:moveTo>
                <a:lnTo>
                  <a:pt x="5411441" y="0"/>
                </a:lnTo>
                <a:lnTo>
                  <a:pt x="5411441" y="2665134"/>
                </a:lnTo>
                <a:lnTo>
                  <a:pt x="0" y="266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9803" y="-981107"/>
            <a:ext cx="3176111" cy="3257550"/>
          </a:xfrm>
          <a:custGeom>
            <a:avLst/>
            <a:gdLst/>
            <a:ahLst/>
            <a:cxnLst/>
            <a:rect r="r" b="b" t="t" l="l"/>
            <a:pathLst>
              <a:path h="3257550" w="3176111">
                <a:moveTo>
                  <a:pt x="0" y="0"/>
                </a:moveTo>
                <a:lnTo>
                  <a:pt x="3176111" y="0"/>
                </a:lnTo>
                <a:lnTo>
                  <a:pt x="3176111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209594" y="-386485"/>
            <a:ext cx="2238294" cy="2654784"/>
            <a:chOff x="0" y="0"/>
            <a:chExt cx="589509" cy="6992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9509" cy="699202"/>
            </a:xfrm>
            <a:custGeom>
              <a:avLst/>
              <a:gdLst/>
              <a:ahLst/>
              <a:cxnLst/>
              <a:rect r="r" b="b" t="t" l="l"/>
              <a:pathLst>
                <a:path h="699202" w="589509">
                  <a:moveTo>
                    <a:pt x="0" y="0"/>
                  </a:moveTo>
                  <a:lnTo>
                    <a:pt x="589509" y="0"/>
                  </a:lnTo>
                  <a:lnTo>
                    <a:pt x="589509" y="699202"/>
                  </a:lnTo>
                  <a:lnTo>
                    <a:pt x="0" y="699202"/>
                  </a:lnTo>
                  <a:close/>
                </a:path>
              </a:pathLst>
            </a:custGeom>
            <a:solidFill>
              <a:srgbClr val="FED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9509" cy="7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546895">
            <a:off x="4503807" y="209128"/>
            <a:ext cx="1422574" cy="1232305"/>
          </a:xfrm>
          <a:custGeom>
            <a:avLst/>
            <a:gdLst/>
            <a:ahLst/>
            <a:cxnLst/>
            <a:rect r="r" b="b" t="t" l="l"/>
            <a:pathLst>
              <a:path h="1232305" w="1422574">
                <a:moveTo>
                  <a:pt x="0" y="0"/>
                </a:moveTo>
                <a:lnTo>
                  <a:pt x="1422575" y="0"/>
                </a:lnTo>
                <a:lnTo>
                  <a:pt x="1422575" y="1232305"/>
                </a:lnTo>
                <a:lnTo>
                  <a:pt x="0" y="123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458027" y="1904321"/>
            <a:ext cx="9371945" cy="6478357"/>
          </a:xfrm>
          <a:custGeom>
            <a:avLst/>
            <a:gdLst/>
            <a:ahLst/>
            <a:cxnLst/>
            <a:rect r="r" b="b" t="t" l="l"/>
            <a:pathLst>
              <a:path h="6478357" w="9371945">
                <a:moveTo>
                  <a:pt x="9371946" y="0"/>
                </a:moveTo>
                <a:lnTo>
                  <a:pt x="0" y="0"/>
                </a:lnTo>
                <a:lnTo>
                  <a:pt x="0" y="6478358"/>
                </a:lnTo>
                <a:lnTo>
                  <a:pt x="9371946" y="6478358"/>
                </a:lnTo>
                <a:lnTo>
                  <a:pt x="9371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28966" y="3043817"/>
            <a:ext cx="6630069" cy="33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Josefin Sans Bold"/>
              </a:rPr>
              <a:t>03. </a:t>
            </a:r>
          </a:p>
          <a:p>
            <a:pPr algn="just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ea typeface="Josefin Sans Bold"/>
              </a:rPr>
              <a:t>競賽加分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DAGCBGLDC90</dc:identifier>
  <dcterms:modified xsi:type="dcterms:W3CDTF">2011-08-01T06:04:30Z</dcterms:modified>
  <cp:revision>1</cp:revision>
  <dc:title>商用計算機程式與演算法_期末報告</dc:title>
</cp:coreProperties>
</file>